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2" d="100"/>
          <a:sy n="62" d="100"/>
        </p:scale>
        <p:origin x="90" y="2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499821743"/>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4009452733"/>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直接与教务系统连接，同步导入课程，与教学课程匹配度高；</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a:effectLst/>
                        </a:rPr>
                        <a:t>雨课堂</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可以直接在微信小程序上执行，方便使用；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a:effectLst/>
                        </a:rPr>
                        <a:t>Docterz</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由本校教师开发完成，在校内推广度比较高，不仅仅应用于计算机学科相关课程，其他专业也可使用，手机端</a:t>
                      </a:r>
                      <a:r>
                        <a:rPr lang="en-US" sz="2000" u="none" kern="100">
                          <a:effectLst/>
                        </a:rPr>
                        <a:t>app</a:t>
                      </a:r>
                      <a:r>
                        <a:rPr lang="zh-CN" sz="2000" u="none" kern="100">
                          <a:effectLst/>
                        </a:rPr>
                        <a:t>方便学生签到、查看通知等。</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1505527" y="2228671"/>
            <a:ext cx="8455891" cy="1200329"/>
          </a:xfrm>
          <a:prstGeom prst="rect">
            <a:avLst/>
          </a:prstGeom>
        </p:spPr>
        <p:txBody>
          <a:bodyPr wrap="square">
            <a:spAutoFit/>
          </a:bodyPr>
          <a:lstStyle/>
          <a:p>
            <a:pPr indent="266700">
              <a:spcAft>
                <a:spcPts val="0"/>
              </a:spcAft>
            </a:pPr>
            <a:r>
              <a:rPr lang="zh-CN" altLang="en-US" kern="100" dirty="0">
                <a:solidFill>
                  <a:schemeClr val="bg1"/>
                </a:solidFill>
                <a:latin typeface="等线" panose="02010600030101010101" pitchFamily="2" charset="-122"/>
                <a:cs typeface="Times New Roman" panose="02020603050405020304" pitchFamily="18" charset="0"/>
              </a:rPr>
              <a:t>本</a:t>
            </a:r>
            <a:r>
              <a:rPr lang="zh-CN" altLang="zh-CN" kern="100" dirty="0">
                <a:solidFill>
                  <a:schemeClr val="bg1"/>
                </a:solidFill>
                <a:latin typeface="等线" panose="02010600030101010101" pitchFamily="2"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675669" cy="461665"/>
          </a:xfrm>
          <a:prstGeom prst="rect">
            <a:avLst/>
          </a:prstGeom>
        </p:spPr>
        <p:txBody>
          <a:bodyPr wrap="none">
            <a:spAutoFit/>
          </a:bodyPr>
          <a:lstStyle/>
          <a:p>
            <a:r>
              <a:rPr lang="zh-CN" altLang="zh-CN" sz="2400" dirty="0">
                <a:solidFill>
                  <a:schemeClr val="bg1"/>
                </a:solidFill>
                <a:cs typeface="Times New Roman" panose="02020603050405020304" pitchFamily="18" charset="0"/>
              </a:rPr>
              <a:t>劣势（</a:t>
            </a:r>
            <a:r>
              <a:rPr lang="en-US" altLang="zh-CN" sz="2400" dirty="0">
                <a:solidFill>
                  <a:schemeClr val="bg1"/>
                </a:solidFill>
                <a:cs typeface="Times New Roman" panose="02020603050405020304" pitchFamily="18" charset="0"/>
              </a:rPr>
              <a:t>Weakness</a:t>
            </a:r>
            <a:r>
              <a:rPr lang="zh-CN" altLang="zh-CN" sz="2400" dirty="0">
                <a:solidFill>
                  <a:schemeClr val="bg1"/>
                </a:solidFill>
                <a:cs typeface="Times New Roman" panose="02020603050405020304" pitchFamily="18" charset="0"/>
              </a:rPr>
              <a:t>）</a:t>
            </a:r>
            <a:endParaRPr lang="zh-CN" altLang="en-US" sz="2400"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1505527" y="4197235"/>
            <a:ext cx="8455891" cy="1754326"/>
          </a:xfrm>
          <a:prstGeom prst="rect">
            <a:avLst/>
          </a:prstGeom>
        </p:spPr>
        <p:txBody>
          <a:bodyPr wrap="square">
            <a:spAutoFit/>
          </a:bodyPr>
          <a:lstStyle/>
          <a:p>
            <a:pPr indent="266700"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本产品项目小组成员能力层次不齐，平均水平较差，且没有类似产品的开发记录。对整个开发过程的掌握能力不足，还处于学习的阶段。</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本项目的开发时间较为紧迫，小组成员需要在完成自己别的课程任务的同时兼顾本项目的开发。</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本产品项目小组成员还处在磨合期，彼此之间尚未达成完美的合作，还存在着任务分配不均，任务无法及时完成，任务完成效果不佳的问题。</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1505527" y="2228671"/>
            <a:ext cx="8455891" cy="1200329"/>
          </a:xfrm>
          <a:prstGeom prst="rect">
            <a:avLst/>
          </a:prstGeom>
        </p:spPr>
        <p:txBody>
          <a:bodyPr wrap="square">
            <a:spAutoFit/>
          </a:bodyPr>
          <a:lstStyle/>
          <a:p>
            <a:pPr indent="266700">
              <a:spcAft>
                <a:spcPts val="0"/>
              </a:spcAft>
            </a:pPr>
            <a:r>
              <a:rPr lang="zh-CN" altLang="en-US" kern="100" dirty="0">
                <a:solidFill>
                  <a:schemeClr val="bg1"/>
                </a:solidFill>
                <a:latin typeface="等线" panose="02010600030101010101" pitchFamily="2"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353016" cy="461665"/>
          </a:xfrm>
          <a:prstGeom prst="rect">
            <a:avLst/>
          </a:prstGeom>
        </p:spPr>
        <p:txBody>
          <a:bodyPr wrap="none">
            <a:spAutoFit/>
          </a:bodyPr>
          <a:lstStyle/>
          <a:p>
            <a:r>
              <a:rPr lang="zh-CN" altLang="en-US" sz="2400" dirty="0">
                <a:solidFill>
                  <a:schemeClr val="bg1"/>
                </a:solidFill>
                <a:cs typeface="Times New Roman" panose="02020603050405020304" pitchFamily="18" charset="0"/>
              </a:rPr>
              <a:t>威胁（</a:t>
            </a:r>
            <a:r>
              <a:rPr lang="en-US" altLang="zh-CN" sz="2400" dirty="0">
                <a:solidFill>
                  <a:schemeClr val="bg1"/>
                </a:solidFill>
                <a:cs typeface="Times New Roman" panose="02020603050405020304" pitchFamily="18" charset="0"/>
              </a:rPr>
              <a:t>Threats</a:t>
            </a:r>
            <a:r>
              <a:rPr lang="zh-CN" altLang="en-US" sz="2400" dirty="0">
                <a:solidFill>
                  <a:schemeClr val="bg1"/>
                </a:solidFill>
                <a:cs typeface="Times New Roman" panose="02020603050405020304" pitchFamily="18" charset="0"/>
              </a:rPr>
              <a:t>）</a:t>
            </a:r>
            <a:endParaRPr lang="zh-CN" altLang="en-US" sz="2400"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1505527" y="4197235"/>
            <a:ext cx="8455891" cy="923330"/>
          </a:xfrm>
          <a:prstGeom prst="rect">
            <a:avLst/>
          </a:prstGeom>
        </p:spPr>
        <p:txBody>
          <a:bodyPr wrap="square">
            <a:spAutoFit/>
          </a:bodyPr>
          <a:lstStyle/>
          <a:p>
            <a:pPr indent="266700" algn="just">
              <a:spcAft>
                <a:spcPts val="0"/>
              </a:spcAft>
            </a:pPr>
            <a:r>
              <a:rPr lang="zh-CN" altLang="en-US" kern="100" dirty="0">
                <a:solidFill>
                  <a:schemeClr val="bg1"/>
                </a:solidFill>
                <a:latin typeface="等线" panose="02010600030101010101" pitchFamily="2"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84928" y="2035262"/>
            <a:ext cx="8622143" cy="2787476"/>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3">
            <a:extLst>
              <a:ext uri="{28A0092B-C50C-407E-A947-70E740481C1C}">
                <a14:useLocalDpi xmlns:a14="http://schemas.microsoft.com/office/drawing/2010/main" val="0"/>
              </a:ext>
            </a:extLst>
          </a:blip>
          <a:stretch>
            <a:fillRect/>
          </a:stretch>
        </p:blipFill>
        <p:spPr>
          <a:xfrm>
            <a:off x="1796475" y="1916697"/>
            <a:ext cx="8608289" cy="3275994"/>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3">
            <a:extLst>
              <a:ext uri="{28A0092B-C50C-407E-A947-70E740481C1C}">
                <a14:useLocalDpi xmlns:a14="http://schemas.microsoft.com/office/drawing/2010/main" val="0"/>
              </a:ext>
            </a:extLst>
          </a:blip>
          <a:stretch>
            <a:fillRect/>
          </a:stretch>
        </p:blipFill>
        <p:spPr>
          <a:xfrm>
            <a:off x="1784928" y="1870363"/>
            <a:ext cx="8622143" cy="3117273"/>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644170"/>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本系统较现有系统相比进行改进，使得系统对软件工程系列课程更具针对性，同时作为手机端</a:t>
            </a:r>
            <a:r>
              <a:rPr kumimoji="0" lang="en-US" altLang="zh-CN"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app</a:t>
            </a:r>
            <a:r>
              <a:rPr kumimoji="0" lang="zh-CN" altLang="en-US"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，使用方法简单清晰，功能更加完善，且具备讨论专区功能，较现有系统更加方便。</a:t>
            </a:r>
            <a:r>
              <a:rPr kumimoji="0" lang="zh-CN" altLang="en-US" sz="2400" b="1" i="0" strike="noStrike" cap="none" normalizeH="0" baseline="0" dirty="0">
                <a:ln>
                  <a:noFill/>
                </a:ln>
                <a:solidFill>
                  <a:schemeClr val="bg1">
                    <a:lumMod val="95000"/>
                  </a:schemeClr>
                </a:solidFill>
                <a:effectLst/>
              </a:rPr>
              <a:t> </a:t>
            </a:r>
            <a:endParaRPr kumimoji="0" lang="zh-CN" altLang="en-US" sz="24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493819" y="1997839"/>
            <a:ext cx="717665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zh-CN" sz="20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2000" b="1" dirty="0">
                <a:solidFill>
                  <a:schemeClr val="bg1">
                    <a:lumMod val="95000"/>
                  </a:schemeClr>
                </a:solidFill>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r>
              <a:rPr lang="en-US" altLang="zh-CN" sz="2000" b="1" dirty="0">
                <a:solidFill>
                  <a:schemeClr val="bg1">
                    <a:lumMod val="95000"/>
                  </a:schemeClr>
                </a:solidFill>
              </a:rPr>
              <a:t>	</a:t>
            </a:r>
            <a:r>
              <a:rPr lang="zh-CN" altLang="zh-CN" sz="2000" b="1" dirty="0">
                <a:solidFill>
                  <a:schemeClr val="bg1">
                    <a:lumMod val="95000"/>
                  </a:schemeClr>
                </a:solidFill>
              </a:rPr>
              <a:t>网络教育管理具有较低的教学成本，更便捷的沟通方式，能够拉近教育者和学生之间的距离。这种管理方式将会成为现代知识普及和群体教育的强大助手。</a:t>
            </a:r>
            <a:endParaRPr kumimoji="0" lang="zh-CN" altLang="en-US" sz="28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499565324"/>
              </p:ext>
            </p:extLst>
          </p:nvPr>
        </p:nvGraphicFramePr>
        <p:xfrm>
          <a:off x="1046490" y="2109884"/>
          <a:ext cx="10134128" cy="4417314"/>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a:effectLst/>
                        </a:rPr>
                        <a:t>方案</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开发语言</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框架</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JAVA</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Spring</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文档丰富；</a:t>
                      </a:r>
                    </a:p>
                    <a:p>
                      <a:pPr algn="ctr">
                        <a:lnSpc>
                          <a:spcPct val="150000"/>
                        </a:lnSpc>
                        <a:spcAft>
                          <a:spcPts val="0"/>
                        </a:spcAft>
                      </a:pPr>
                      <a:r>
                        <a:rPr lang="zh-CN" sz="2000" u="none" kern="100">
                          <a:effectLst/>
                        </a:rPr>
                        <a:t>社区活跃；</a:t>
                      </a:r>
                    </a:p>
                    <a:p>
                      <a:pPr algn="ctr">
                        <a:lnSpc>
                          <a:spcPct val="150000"/>
                        </a:lnSpc>
                        <a:spcAft>
                          <a:spcPts val="0"/>
                        </a:spcAft>
                      </a:pPr>
                      <a:r>
                        <a:rPr lang="zh-CN" sz="2000" u="none" kern="100">
                          <a:effectLst/>
                        </a:rPr>
                        <a:t>组内大部分成员对</a:t>
                      </a:r>
                      <a:r>
                        <a:rPr lang="en-US" sz="2000" u="none" kern="100">
                          <a:effectLst/>
                        </a:rPr>
                        <a:t>Java</a:t>
                      </a:r>
                      <a:r>
                        <a:rPr lang="zh-CN" sz="2000" u="none" kern="100">
                          <a:effectLst/>
                        </a:rPr>
                        <a:t>语言较</a:t>
                      </a:r>
                      <a:r>
                        <a:rPr lang="en-US" sz="2000" u="none" kern="100">
                          <a:effectLst/>
                        </a:rPr>
                        <a:t>Python</a:t>
                      </a:r>
                      <a:r>
                        <a:rPr lang="zh-CN" sz="2000" u="none" kern="100">
                          <a:effectLst/>
                        </a:rPr>
                        <a:t>来说更熟悉；</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组内没有成员对该框架有过开发经验；</a:t>
                      </a:r>
                    </a:p>
                    <a:p>
                      <a:pPr algn="ctr">
                        <a:lnSpc>
                          <a:spcPct val="150000"/>
                        </a:lnSpc>
                        <a:spcAft>
                          <a:spcPts val="0"/>
                        </a:spcAft>
                      </a:pPr>
                      <a:r>
                        <a:rPr lang="zh-CN" sz="2000" u="none" kern="100">
                          <a:effectLst/>
                        </a:rPr>
                        <a:t>功能繁杂，学习难度较方案一更大；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Python</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Django</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入门难度低；</a:t>
                      </a:r>
                    </a:p>
                    <a:p>
                      <a:pPr algn="ctr">
                        <a:lnSpc>
                          <a:spcPct val="150000"/>
                        </a:lnSpc>
                        <a:spcAft>
                          <a:spcPts val="0"/>
                        </a:spcAft>
                      </a:pPr>
                      <a:r>
                        <a:rPr lang="zh-CN" sz="2000" u="none" kern="100">
                          <a:effectLst/>
                        </a:rPr>
                        <a:t>文档丰富；</a:t>
                      </a:r>
                    </a:p>
                    <a:p>
                      <a:pPr algn="ctr">
                        <a:lnSpc>
                          <a:spcPct val="150000"/>
                        </a:lnSpc>
                        <a:spcAft>
                          <a:spcPts val="0"/>
                        </a:spcAft>
                      </a:pPr>
                      <a:r>
                        <a:rPr lang="zh-CN" sz="2000" u="none" kern="100">
                          <a:effectLst/>
                        </a:rPr>
                        <a:t>社区活跃；</a:t>
                      </a:r>
                    </a:p>
                    <a:p>
                      <a:pPr algn="ctr">
                        <a:lnSpc>
                          <a:spcPct val="150000"/>
                        </a:lnSpc>
                        <a:spcAft>
                          <a:spcPts val="0"/>
                        </a:spcAft>
                      </a:pPr>
                      <a:r>
                        <a:rPr lang="zh-CN" sz="2000" u="none" kern="100">
                          <a:effectLst/>
                        </a:rPr>
                        <a:t>适合轻量级网站的快速开发；</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组内大部分成员对</a:t>
                      </a:r>
                      <a:r>
                        <a:rPr lang="en-US" sz="2000" u="none" kern="100" dirty="0">
                          <a:effectLst/>
                        </a:rPr>
                        <a:t>Python</a:t>
                      </a:r>
                      <a:r>
                        <a:rPr lang="zh-CN" sz="2000" u="none" kern="100" dirty="0">
                          <a:effectLst/>
                        </a:rPr>
                        <a:t>并不熟悉；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rPr>
              <a:t> </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1964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APP</a:t>
            </a: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1556360796"/>
              </p:ext>
            </p:extLst>
          </p:nvPr>
        </p:nvGraphicFramePr>
        <p:xfrm>
          <a:off x="1046490" y="1992521"/>
          <a:ext cx="10099020" cy="4319143"/>
        </p:xfrm>
        <a:graphic>
          <a:graphicData uri="http://schemas.openxmlformats.org/drawingml/2006/table">
            <a:tbl>
              <a:tblPr firstRow="1" firstCol="1" bandRow="1">
                <a:tableStyleId>{F5AB1C69-6EDB-4FF4-983F-18BD219EF322}</a:tableStyleId>
              </a:tblPr>
              <a:tblGrid>
                <a:gridCol w="699183">
                  <a:extLst>
                    <a:ext uri="{9D8B030D-6E8A-4147-A177-3AD203B41FA5}">
                      <a16:colId xmlns:a16="http://schemas.microsoft.com/office/drawing/2014/main" val="4251863491"/>
                    </a:ext>
                  </a:extLst>
                </a:gridCol>
                <a:gridCol w="1587994">
                  <a:extLst>
                    <a:ext uri="{9D8B030D-6E8A-4147-A177-3AD203B41FA5}">
                      <a16:colId xmlns:a16="http://schemas.microsoft.com/office/drawing/2014/main" val="2774237521"/>
                    </a:ext>
                  </a:extLst>
                </a:gridCol>
                <a:gridCol w="2064327">
                  <a:extLst>
                    <a:ext uri="{9D8B030D-6E8A-4147-A177-3AD203B41FA5}">
                      <a16:colId xmlns:a16="http://schemas.microsoft.com/office/drawing/2014/main" val="257401539"/>
                    </a:ext>
                  </a:extLst>
                </a:gridCol>
                <a:gridCol w="2508996">
                  <a:extLst>
                    <a:ext uri="{9D8B030D-6E8A-4147-A177-3AD203B41FA5}">
                      <a16:colId xmlns:a16="http://schemas.microsoft.com/office/drawing/2014/main" val="808021923"/>
                    </a:ext>
                  </a:extLst>
                </a:gridCol>
                <a:gridCol w="323852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rPr>
                        <a:t>编号</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开发语言</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框架</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HTML5+CSS+ JavaScript</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Bootstrap+ jQuery</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简洁易懂，功能强大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涉及技术较多</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java</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Spring</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组员对其有一定的熟悉，功能强大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只能开发安卓平台应用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rPr>
                        <a:t>3</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Object-C</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 </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功能强大，可以开发</a:t>
                      </a:r>
                      <a:r>
                        <a:rPr lang="en-US" sz="2000" u="none" kern="100">
                          <a:effectLst/>
                        </a:rPr>
                        <a:t>IOS</a:t>
                      </a:r>
                      <a:r>
                        <a:rPr lang="zh-CN" sz="2000" u="none" kern="100">
                          <a:effectLst/>
                        </a:rPr>
                        <a:t>平台的应用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组内成员对其熟悉度不够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rPr>
                        <a:t>4</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C++</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 </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简洁易懂，功能强大，与</a:t>
                      </a:r>
                      <a:r>
                        <a:rPr lang="en-US" sz="2000" u="none" kern="100">
                          <a:effectLst/>
                        </a:rPr>
                        <a:t>C</a:t>
                      </a:r>
                      <a:r>
                        <a:rPr lang="zh-CN" sz="2000" u="none" kern="100">
                          <a:effectLst/>
                        </a:rPr>
                        <a:t>语言、</a:t>
                      </a:r>
                      <a:r>
                        <a:rPr lang="en-US" sz="2000" u="none" kern="100">
                          <a:effectLst/>
                        </a:rPr>
                        <a:t>Java</a:t>
                      </a:r>
                      <a:r>
                        <a:rPr lang="zh-CN" sz="2000" u="none" kern="100">
                          <a:effectLst/>
                        </a:rPr>
                        <a:t>语言相似</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组内成员对其熟悉度不够</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2629455705"/>
              </p:ext>
            </p:extLst>
          </p:nvPr>
        </p:nvGraphicFramePr>
        <p:xfrm>
          <a:off x="1046490" y="2353939"/>
          <a:ext cx="10092565" cy="1679067"/>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u="none" kern="100">
                          <a:effectLst/>
                        </a:rPr>
                        <a:t>方案</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数据库工具</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MySQL</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开源，安装方便，使用简单</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相对于</a:t>
                      </a:r>
                      <a:r>
                        <a:rPr lang="en-US" sz="2000" u="none" kern="100">
                          <a:effectLst/>
                        </a:rPr>
                        <a:t>SQL server</a:t>
                      </a:r>
                      <a:r>
                        <a:rPr lang="zh-CN" sz="2000" u="none" kern="100">
                          <a:effectLst/>
                        </a:rPr>
                        <a:t>来说功能不够强</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rPr>
                        <a:t>SQL Server</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企业级，稳定</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非开源，使用相对复杂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1004333357"/>
              </p:ext>
            </p:extLst>
          </p:nvPr>
        </p:nvGraphicFramePr>
        <p:xfrm>
          <a:off x="1049717" y="2363343"/>
          <a:ext cx="10092565" cy="2131314"/>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方案</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操作系统</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优点</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缺点</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Windows</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图形界面较完善，项目组成员对其的熟悉度较高</a:t>
                      </a:r>
                      <a:endParaRPr lang="zh-CN" sz="20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体积大，安装较麻烦</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Linux</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体积小，安全性高，适合部署为服务器操作系统</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项目组成员对其的熟悉度不够高</a:t>
                      </a:r>
                      <a:endParaRPr lang="zh-CN" sz="20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1511528261"/>
              </p:ext>
            </p:extLst>
          </p:nvPr>
        </p:nvGraphicFramePr>
        <p:xfrm>
          <a:off x="1046490" y="211978"/>
          <a:ext cx="10092565" cy="6434044"/>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a:effectLst/>
                        </a:rPr>
                        <a:t>优势（</a:t>
                      </a:r>
                      <a:r>
                        <a:rPr lang="en-US" sz="1050" kern="100">
                          <a:effectLst/>
                        </a:rPr>
                        <a:t>Strength</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a:effectLst/>
                        </a:rPr>
                        <a:t>劣势（</a:t>
                      </a:r>
                      <a:r>
                        <a:rPr lang="en-US" sz="1050" kern="100">
                          <a:effectLst/>
                        </a:rPr>
                        <a:t>Weakness</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a:effectLst/>
                        </a:rPr>
                        <a:t>开发组对这些技术的熟悉程度较高，使用相对简单；</a:t>
                      </a:r>
                    </a:p>
                    <a:p>
                      <a:pPr>
                        <a:lnSpc>
                          <a:spcPct val="150000"/>
                        </a:lnSpc>
                        <a:spcAft>
                          <a:spcPts val="0"/>
                        </a:spcAft>
                      </a:pPr>
                      <a:r>
                        <a:rPr lang="zh-CN" sz="2000" kern="100">
                          <a:effectLst/>
                        </a:rPr>
                        <a:t>不需要为</a:t>
                      </a:r>
                      <a:r>
                        <a:rPr lang="en-US" sz="2000" kern="100">
                          <a:effectLst/>
                        </a:rPr>
                        <a:t>Android</a:t>
                      </a:r>
                      <a:r>
                        <a:rPr lang="zh-CN" sz="2000" kern="100">
                          <a:effectLst/>
                        </a:rPr>
                        <a:t>端和</a:t>
                      </a:r>
                      <a:r>
                        <a:rPr lang="en-US" sz="2000" kern="100">
                          <a:effectLst/>
                        </a:rPr>
                        <a:t>IOS</a:t>
                      </a:r>
                      <a:r>
                        <a:rPr lang="zh-CN" sz="2000" kern="100">
                          <a:effectLst/>
                        </a:rPr>
                        <a:t>端单独开发界面。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对</a:t>
                      </a:r>
                      <a:r>
                        <a:rPr lang="en-US" sz="2000" kern="100">
                          <a:effectLst/>
                        </a:rPr>
                        <a:t>APP</a:t>
                      </a:r>
                      <a:r>
                        <a:rPr lang="zh-CN" sz="2000" kern="100">
                          <a:effectLst/>
                        </a:rPr>
                        <a:t>端的适配程度较低；</a:t>
                      </a:r>
                    </a:p>
                    <a:p>
                      <a:pPr>
                        <a:lnSpc>
                          <a:spcPct val="150000"/>
                        </a:lnSpc>
                        <a:spcAft>
                          <a:spcPts val="0"/>
                        </a:spcAft>
                      </a:pPr>
                      <a:r>
                        <a:rPr lang="zh-CN" sz="2000" kern="100">
                          <a:effectLst/>
                        </a:rPr>
                        <a:t>云服务器调整相对较麻烦。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SO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花费时间学习相关技术的使用，模拟搭建网站</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优化</a:t>
                      </a:r>
                      <a:r>
                        <a:rPr lang="en-US" sz="2000" kern="100">
                          <a:effectLst/>
                        </a:rPr>
                        <a:t>APP</a:t>
                      </a:r>
                      <a:r>
                        <a:rPr lang="zh-CN" sz="2000" kern="100">
                          <a:effectLst/>
                        </a:rPr>
                        <a:t>端界面，与云服务器运营方达成良好合作关系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参考网站搭建的相关技术，调整不同版本的技术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a:t>
                      </a:r>
                      <a:r>
                        <a:rPr lang="zh-CN" sz="2000" kern="100" dirty="0">
                          <a:effectLst/>
                        </a:rPr>
                        <a:t>页面优化，参考网络上技术大佬或老师的云服务器搭建经验</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712836848"/>
              </p:ext>
            </p:extLst>
          </p:nvPr>
        </p:nvGraphicFramePr>
        <p:xfrm>
          <a:off x="1046490" y="583560"/>
          <a:ext cx="10120273" cy="5695696"/>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a:effectLst/>
                        </a:rPr>
                        <a:t>项目组对</a:t>
                      </a:r>
                      <a:r>
                        <a:rPr lang="en-US" sz="2000" kern="100">
                          <a:effectLst/>
                        </a:rPr>
                        <a:t>Windows</a:t>
                      </a:r>
                      <a:r>
                        <a:rPr lang="zh-CN" sz="2000" kern="100">
                          <a:effectLst/>
                        </a:rPr>
                        <a:t>视窗界面更熟悉；</a:t>
                      </a:r>
                    </a:p>
                    <a:p>
                      <a:pPr>
                        <a:lnSpc>
                          <a:spcPct val="150000"/>
                        </a:lnSpc>
                        <a:spcAft>
                          <a:spcPts val="0"/>
                        </a:spcAft>
                      </a:pPr>
                      <a:r>
                        <a:rPr lang="zh-CN" sz="2000" kern="100">
                          <a:effectLst/>
                        </a:rPr>
                        <a:t>分别为</a:t>
                      </a:r>
                      <a:r>
                        <a:rPr lang="en-US" sz="2000" kern="100">
                          <a:effectLst/>
                        </a:rPr>
                        <a:t>Android</a:t>
                      </a:r>
                      <a:r>
                        <a:rPr lang="zh-CN" sz="2000" kern="100">
                          <a:effectLst/>
                        </a:rPr>
                        <a:t>和</a:t>
                      </a:r>
                      <a:r>
                        <a:rPr lang="en-US" sz="2000" kern="100">
                          <a:effectLst/>
                        </a:rPr>
                        <a:t>IOS</a:t>
                      </a:r>
                      <a:r>
                        <a:rPr lang="zh-CN" sz="2000" kern="100">
                          <a:effectLst/>
                        </a:rPr>
                        <a:t>设计界面，使</a:t>
                      </a:r>
                      <a:r>
                        <a:rPr lang="en-US" sz="2000" kern="100">
                          <a:effectLst/>
                        </a:rPr>
                        <a:t>APP</a:t>
                      </a:r>
                      <a:r>
                        <a:rPr lang="zh-CN" sz="2000" kern="100">
                          <a:effectLst/>
                        </a:rPr>
                        <a:t>端的适配性好。</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rPr>
                        <a:t>SQLserver</a:t>
                      </a:r>
                      <a:r>
                        <a:rPr lang="zh-CN" sz="2000" kern="100" dirty="0">
                          <a:effectLst/>
                        </a:rPr>
                        <a:t>数据库使用较难；</a:t>
                      </a:r>
                    </a:p>
                    <a:p>
                      <a:pPr>
                        <a:lnSpc>
                          <a:spcPct val="150000"/>
                        </a:lnSpc>
                        <a:spcAft>
                          <a:spcPts val="0"/>
                        </a:spcAft>
                      </a:pPr>
                      <a:r>
                        <a:rPr lang="zh-CN" sz="2000" kern="100" dirty="0">
                          <a:effectLst/>
                        </a:rPr>
                        <a:t>要为</a:t>
                      </a:r>
                      <a:r>
                        <a:rPr lang="en-US" sz="2000" kern="100" dirty="0" err="1">
                          <a:effectLst/>
                        </a:rPr>
                        <a:t>web,Android</a:t>
                      </a:r>
                      <a:r>
                        <a:rPr lang="zh-CN" sz="2000" kern="100" dirty="0">
                          <a:effectLst/>
                        </a:rPr>
                        <a:t>和</a:t>
                      </a:r>
                      <a:r>
                        <a:rPr lang="en-US" sz="2000" kern="100" dirty="0">
                          <a:effectLst/>
                        </a:rPr>
                        <a:t>IOS</a:t>
                      </a:r>
                      <a:r>
                        <a:rPr lang="zh-CN" sz="2000" kern="100" dirty="0">
                          <a:effectLst/>
                        </a:rPr>
                        <a:t>分别设计界面，时间花费较多。</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花费时间学习相关技术的使用，借助参考文档完善不同的界面，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简化数据库使用，设计更多的界面通用组件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复用界面组件，对不同机型进行界面测试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a:t>
                      </a:r>
                      <a:r>
                        <a:rPr lang="zh-CN" sz="2000" kern="100" dirty="0">
                          <a:effectLst/>
                        </a:rPr>
                        <a:t>花费更多时间进行界面设计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332183" y="1997839"/>
            <a:ext cx="752763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2000" b="0" i="0" u="none" strike="noStrike" cap="none" normalizeH="0" baseline="0" dirty="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网站部署在阿里云服务器上，选择操作系统为</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Linux</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，网站后端采用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Java</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编写，数据库采用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MySQL</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，网页前端和</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APP</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前端都采用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HTML5+CSS+JavaScript</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的方式进行编写，分别为网页前端和</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APP</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前端设计界面</a:t>
            </a:r>
            <a:r>
              <a:rPr kumimoji="0" lang="zh-CN" altLang="en-US"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4948428"/>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由于本项目</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4271842542"/>
              </p:ext>
            </p:extLst>
          </p:nvPr>
        </p:nvGraphicFramePr>
        <p:xfrm>
          <a:off x="2202875" y="1709517"/>
          <a:ext cx="7786250" cy="2891028"/>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rPr>
                        <a:t>投资对象</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rPr>
                        <a:t>投资金额</a:t>
                      </a:r>
                      <a:r>
                        <a:rPr lang="en-US" sz="2000" u="none" kern="100">
                          <a:effectLst/>
                        </a:rPr>
                        <a:t>/</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rPr>
                        <a:t>电费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rPr>
                        <a:t>每个月</a:t>
                      </a:r>
                      <a:r>
                        <a:rPr lang="en-US" sz="2000" u="none" kern="100">
                          <a:effectLst/>
                        </a:rPr>
                        <a:t>300</a:t>
                      </a:r>
                      <a:r>
                        <a:rPr lang="zh-CN" sz="2000" u="none" kern="100">
                          <a:effectLst/>
                        </a:rPr>
                        <a:t>元，四个月</a:t>
                      </a:r>
                      <a:r>
                        <a:rPr lang="en-US" sz="2000" u="none" kern="100">
                          <a:effectLst/>
                        </a:rPr>
                        <a:t>300*4=1200</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rPr>
                        <a:t>宽带费用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600</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rPr>
                        <a:t>人力费用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16</a:t>
                      </a:r>
                      <a:r>
                        <a:rPr lang="zh-CN" sz="2000" u="none" kern="100">
                          <a:effectLst/>
                        </a:rPr>
                        <a:t>周，每周</a:t>
                      </a:r>
                      <a:r>
                        <a:rPr lang="en-US" sz="2000" u="none" kern="100">
                          <a:effectLst/>
                        </a:rPr>
                        <a:t>7</a:t>
                      </a:r>
                      <a:r>
                        <a:rPr lang="zh-CN" sz="2000" u="none" kern="100">
                          <a:effectLst/>
                        </a:rPr>
                        <a:t>天每天工作</a:t>
                      </a:r>
                      <a:r>
                        <a:rPr lang="en-US" sz="2000" u="none" kern="100">
                          <a:effectLst/>
                        </a:rPr>
                        <a:t>1</a:t>
                      </a:r>
                      <a:r>
                        <a:rPr lang="zh-CN" sz="2000" u="none" kern="100">
                          <a:effectLst/>
                        </a:rPr>
                        <a:t>小时。组员五人，共计</a:t>
                      </a:r>
                      <a:r>
                        <a:rPr lang="en-US" sz="2000" u="none" kern="100">
                          <a:effectLst/>
                        </a:rPr>
                        <a:t>8320.8</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rPr>
                        <a:t>阿里云服务器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128</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rPr>
                        <a:t>总计</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rPr>
                        <a:t>9948.8</a:t>
                      </a:r>
                      <a:r>
                        <a:rPr lang="zh-CN" sz="2000" u="none" kern="100" dirty="0">
                          <a:effectLst/>
                        </a:rPr>
                        <a:t>元</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95764" y="1997839"/>
            <a:ext cx="840047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著作权法</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一</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为个人学习、研究或者欣赏，使用他人已经发表的作品</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六</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为学校课堂教学或者科学研究，翻译或者少量复制已经发表的作品，供教学或者科研人员使用，但不得出版发行。</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2108676"/>
            <a:ext cx="82850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因此本系统是可部署的。本项目可操作。</a:t>
            </a:r>
          </a:p>
          <a:p>
            <a:pPr lvl="0"/>
            <a:endPar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236562491"/>
              </p:ext>
            </p:extLst>
          </p:nvPr>
        </p:nvGraphicFramePr>
        <p:xfrm>
          <a:off x="342900" y="2510874"/>
          <a:ext cx="11506200" cy="1840230"/>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r>
                        <a:rPr lang="zh-CN" sz="1800" kern="100">
                          <a:effectLst/>
                          <a:latin typeface="Calibri" panose="020F0502020204030204" pitchFamily="34" charset="0"/>
                          <a:ea typeface="宋体" panose="02010600030101010101" pitchFamily="2"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369871773"/>
              </p:ext>
            </p:extLst>
          </p:nvPr>
        </p:nvGraphicFramePr>
        <p:xfrm>
          <a:off x="342900" y="2514855"/>
          <a:ext cx="11506200" cy="183226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527000959"/>
              </p:ext>
            </p:extLst>
          </p:nvPr>
        </p:nvGraphicFramePr>
        <p:xfrm>
          <a:off x="342900" y="2707286"/>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工作目标</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42160"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3020444192"/>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1997839"/>
            <a:ext cx="8278446" cy="3139321"/>
          </a:xfrm>
          <a:prstGeom prst="rect">
            <a:avLst/>
          </a:prstGeom>
          <a:noFill/>
        </p:spPr>
        <p:txBody>
          <a:bodyPr wrap="square" rtlCol="0">
            <a:spAutoFit/>
          </a:bodyPr>
          <a:lstStyle/>
          <a:p>
            <a:r>
              <a:rPr lang="zh-CN" altLang="en-US" sz="2400" b="1" dirty="0">
                <a:solidFill>
                  <a:schemeClr val="bg1"/>
                </a:solidFill>
              </a:rPr>
              <a:t>配置项</a:t>
            </a:r>
            <a:endParaRPr lang="en-US" altLang="zh-CN" sz="2400" b="1" dirty="0">
              <a:solidFill>
                <a:schemeClr val="bg1"/>
              </a:solidFill>
            </a:endParaRPr>
          </a:p>
          <a:p>
            <a:r>
              <a:rPr lang="en-US" altLang="zh-CN" b="1" dirty="0">
                <a:solidFill>
                  <a:schemeClr val="bg1"/>
                </a:solidFill>
              </a:rPr>
              <a:t>	</a:t>
            </a:r>
            <a:r>
              <a:rPr lang="zh-CN" altLang="en-US" b="1" dirty="0">
                <a:solidFill>
                  <a:schemeClr val="bg1"/>
                </a:solidFill>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b="1" dirty="0">
                <a:solidFill>
                  <a:schemeClr val="bg1"/>
                </a:solidFill>
              </a:rPr>
              <a:t>	</a:t>
            </a:r>
            <a:r>
              <a:rPr lang="zh-CN" altLang="en-US" b="1" dirty="0">
                <a:solidFill>
                  <a:schemeClr val="bg1"/>
                </a:solidFill>
              </a:rPr>
              <a:t>个人工作文件夹：用于存放小组成员各自的产出</a:t>
            </a:r>
            <a:endParaRPr lang="en-US" altLang="zh-CN" b="1" dirty="0">
              <a:solidFill>
                <a:schemeClr val="bg1"/>
              </a:solidFill>
            </a:endParaRPr>
          </a:p>
          <a:p>
            <a:endParaRPr lang="en-US" altLang="zh-CN" b="1" dirty="0">
              <a:solidFill>
                <a:schemeClr val="bg1"/>
              </a:solidFill>
            </a:endParaRPr>
          </a:p>
          <a:p>
            <a:r>
              <a:rPr lang="zh-CN" altLang="zh-CN" sz="2400" b="1" dirty="0">
                <a:solidFill>
                  <a:schemeClr val="bg1"/>
                </a:solidFill>
              </a:rPr>
              <a:t>配置命名</a:t>
            </a:r>
            <a:endParaRPr lang="en-US" altLang="zh-CN" sz="2400" b="1" dirty="0">
              <a:solidFill>
                <a:schemeClr val="bg1"/>
              </a:solidFill>
            </a:endParaRPr>
          </a:p>
          <a:p>
            <a:r>
              <a:rPr lang="en-US" altLang="zh-CN" sz="2400" b="1" dirty="0">
                <a:solidFill>
                  <a:schemeClr val="bg1"/>
                </a:solidFill>
              </a:rPr>
              <a:t>	</a:t>
            </a:r>
            <a:r>
              <a:rPr lang="zh-CN" altLang="en-US" b="1" dirty="0">
                <a:solidFill>
                  <a:schemeClr val="bg1"/>
                </a:solidFill>
              </a:rPr>
              <a:t>组内文件命名规范为 </a:t>
            </a:r>
            <a:r>
              <a:rPr lang="en-US" altLang="zh-CN" b="1" dirty="0">
                <a:solidFill>
                  <a:schemeClr val="bg1"/>
                </a:solidFill>
              </a:rPr>
              <a:t>PRD2018-G03-</a:t>
            </a:r>
            <a:r>
              <a:rPr lang="zh-CN" altLang="en-US" b="1" dirty="0">
                <a:solidFill>
                  <a:schemeClr val="bg1"/>
                </a:solidFill>
              </a:rPr>
              <a:t>文件名</a:t>
            </a:r>
          </a:p>
          <a:p>
            <a:r>
              <a:rPr lang="en-US" altLang="zh-CN" b="1" dirty="0">
                <a:solidFill>
                  <a:schemeClr val="bg1"/>
                </a:solidFill>
              </a:rPr>
              <a:t>	</a:t>
            </a:r>
            <a:r>
              <a:rPr lang="zh-CN" altLang="en-US" b="1" dirty="0">
                <a:solidFill>
                  <a:schemeClr val="bg1"/>
                </a:solidFill>
              </a:rPr>
              <a:t>如果是会议纪要，则需在文件名后加上日期，如 </a:t>
            </a:r>
            <a:r>
              <a:rPr lang="en-US" altLang="zh-CN" b="1" dirty="0">
                <a:solidFill>
                  <a:schemeClr val="bg1"/>
                </a:solidFill>
              </a:rPr>
              <a:t>PRD2018-G03-</a:t>
            </a:r>
            <a:r>
              <a:rPr lang="zh-CN" altLang="en-US" b="1" dirty="0">
                <a:solidFill>
                  <a:schemeClr val="bg1"/>
                </a:solidFill>
              </a:rPr>
              <a:t>会议纪要</a:t>
            </a:r>
            <a:r>
              <a:rPr lang="en-US" altLang="zh-CN" b="1" dirty="0">
                <a:solidFill>
                  <a:schemeClr val="bg1"/>
                </a:solidFill>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2136338"/>
            <a:ext cx="8278446" cy="2862322"/>
          </a:xfrm>
          <a:prstGeom prst="rect">
            <a:avLst/>
          </a:prstGeom>
          <a:noFill/>
        </p:spPr>
        <p:txBody>
          <a:bodyPr wrap="square" rtlCol="0">
            <a:spAutoFit/>
          </a:bodyPr>
          <a:lstStyle/>
          <a:p>
            <a:r>
              <a:rPr lang="zh-CN" altLang="en-US" sz="2400" b="1" dirty="0">
                <a:solidFill>
                  <a:schemeClr val="bg1"/>
                </a:solidFill>
              </a:rPr>
              <a:t>标识代号</a:t>
            </a:r>
            <a:r>
              <a:rPr lang="en-US" altLang="zh-CN" b="1" dirty="0">
                <a:solidFill>
                  <a:schemeClr val="bg1"/>
                </a:solidFill>
              </a:rPr>
              <a:t>	</a:t>
            </a:r>
          </a:p>
          <a:p>
            <a:r>
              <a:rPr lang="en-US" altLang="zh-CN" b="1" dirty="0">
                <a:solidFill>
                  <a:schemeClr val="bg1"/>
                </a:solidFill>
              </a:rPr>
              <a:t>	</a:t>
            </a:r>
            <a:r>
              <a:rPr lang="zh-CN" altLang="en-US" b="1" dirty="0">
                <a:solidFill>
                  <a:schemeClr val="bg1"/>
                </a:solidFill>
              </a:rPr>
              <a:t>文档的命名简写，组内每个配置的文件都应该有一个唯一的标识（除会议纪要），命名规则为</a:t>
            </a:r>
            <a:r>
              <a:rPr lang="en-US" altLang="zh-CN" b="1" dirty="0">
                <a:solidFill>
                  <a:schemeClr val="bg1"/>
                </a:solidFill>
              </a:rPr>
              <a:t>PRD2018-G03-</a:t>
            </a:r>
            <a:r>
              <a:rPr lang="zh-CN" altLang="en-US" b="1" dirty="0">
                <a:solidFill>
                  <a:schemeClr val="bg1"/>
                </a:solidFill>
              </a:rPr>
              <a:t>其英文名的开头简写的大写，如有重复，则加上数字。如可行性分析报告的英文名为“</a:t>
            </a:r>
            <a:r>
              <a:rPr lang="en-US" altLang="zh-CN" b="1" dirty="0">
                <a:solidFill>
                  <a:schemeClr val="bg1"/>
                </a:solidFill>
              </a:rPr>
              <a:t>Feasibility study report”</a:t>
            </a:r>
            <a:r>
              <a:rPr lang="zh-CN" altLang="en-US" b="1" dirty="0">
                <a:solidFill>
                  <a:schemeClr val="bg1"/>
                </a:solidFill>
              </a:rPr>
              <a:t>，其文件标识为：</a:t>
            </a:r>
            <a:r>
              <a:rPr lang="en-US" altLang="zh-CN" b="1" dirty="0">
                <a:solidFill>
                  <a:schemeClr val="bg1"/>
                </a:solidFill>
              </a:rPr>
              <a:t>PRD2018-G03-FSR</a:t>
            </a:r>
            <a:r>
              <a:rPr lang="zh-CN" altLang="en-US"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zh-CN" sz="2400" b="1" dirty="0">
                <a:solidFill>
                  <a:schemeClr val="bg1"/>
                </a:solidFill>
              </a:rPr>
              <a:t>配置</a:t>
            </a:r>
            <a:r>
              <a:rPr lang="zh-CN" altLang="en-US" sz="2400" b="1" dirty="0">
                <a:solidFill>
                  <a:schemeClr val="bg1"/>
                </a:solidFill>
              </a:rPr>
              <a:t>人员</a:t>
            </a:r>
            <a:endParaRPr lang="en-US" altLang="zh-CN" sz="2400" b="1" dirty="0">
              <a:solidFill>
                <a:schemeClr val="bg1"/>
              </a:solidFill>
            </a:endParaRPr>
          </a:p>
          <a:p>
            <a:r>
              <a:rPr lang="en-US" altLang="zh-CN" sz="2400" b="1" dirty="0">
                <a:solidFill>
                  <a:schemeClr val="bg1"/>
                </a:solidFill>
              </a:rPr>
              <a:t>	</a:t>
            </a:r>
            <a:r>
              <a:rPr lang="zh-CN" altLang="en-US" b="1" dirty="0">
                <a:solidFill>
                  <a:schemeClr val="bg1"/>
                </a:solidFill>
              </a:rPr>
              <a:t>配置管理员由叶柏成担任，负责对版本的控制管理，以及在项目准备阶段对组员进行</a:t>
            </a:r>
            <a:r>
              <a:rPr lang="en-US" altLang="zh-CN" b="1" dirty="0" err="1">
                <a:solidFill>
                  <a:schemeClr val="bg1"/>
                </a:solidFill>
              </a:rPr>
              <a:t>github</a:t>
            </a:r>
            <a:r>
              <a:rPr lang="zh-CN" altLang="en-US" b="1" dirty="0">
                <a:solidFill>
                  <a:schemeClr val="bg1"/>
                </a:solidFill>
              </a:rPr>
              <a:t>的使用培训</a:t>
            </a:r>
            <a:endParaRPr lang="en-US" altLang="zh-CN" b="1" dirty="0">
              <a:solidFill>
                <a:schemeClr val="bg1"/>
              </a:solidFill>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2136338"/>
            <a:ext cx="8278446" cy="2492990"/>
          </a:xfrm>
          <a:prstGeom prst="rect">
            <a:avLst/>
          </a:prstGeom>
          <a:noFill/>
        </p:spPr>
        <p:txBody>
          <a:bodyPr wrap="square" rtlCol="0">
            <a:spAutoFit/>
          </a:bodyPr>
          <a:lstStyle/>
          <a:p>
            <a:r>
              <a:rPr lang="zh-CN" altLang="en-US" sz="2400" b="1" dirty="0">
                <a:solidFill>
                  <a:schemeClr val="bg1"/>
                </a:solidFill>
              </a:rPr>
              <a:t>版本格式</a:t>
            </a:r>
            <a:r>
              <a:rPr lang="en-US" altLang="zh-CN" b="1" dirty="0">
                <a:solidFill>
                  <a:schemeClr val="bg1"/>
                </a:solidFill>
              </a:rPr>
              <a:t>	</a:t>
            </a:r>
          </a:p>
          <a:p>
            <a:r>
              <a:rPr lang="en-US" altLang="zh-CN" b="1" dirty="0">
                <a:solidFill>
                  <a:schemeClr val="bg1"/>
                </a:solidFill>
              </a:rPr>
              <a:t>	</a:t>
            </a:r>
            <a:r>
              <a:rPr lang="zh-CN" altLang="en-US" b="1" dirty="0">
                <a:solidFill>
                  <a:schemeClr val="bg1"/>
                </a:solidFill>
              </a:rPr>
              <a:t>每一个文档的版本格式为</a:t>
            </a:r>
            <a:r>
              <a:rPr lang="en-US" altLang="zh-CN" b="1" dirty="0">
                <a:solidFill>
                  <a:schemeClr val="bg1"/>
                </a:solidFill>
              </a:rPr>
              <a:t>[</a:t>
            </a:r>
            <a:r>
              <a:rPr lang="zh-CN" altLang="en-US" b="1" dirty="0">
                <a:solidFill>
                  <a:schemeClr val="bg1"/>
                </a:solidFill>
              </a:rPr>
              <a:t>主版本号</a:t>
            </a:r>
            <a:r>
              <a:rPr lang="en-US" altLang="zh-CN" b="1" dirty="0">
                <a:solidFill>
                  <a:schemeClr val="bg1"/>
                </a:solidFill>
              </a:rPr>
              <a:t>.</a:t>
            </a:r>
            <a:r>
              <a:rPr lang="zh-CN" altLang="en-US" b="1" dirty="0">
                <a:solidFill>
                  <a:schemeClr val="bg1"/>
                </a:solidFill>
              </a:rPr>
              <a:t>子版本号</a:t>
            </a:r>
            <a:r>
              <a:rPr lang="en-US" altLang="zh-CN" b="1" dirty="0">
                <a:solidFill>
                  <a:schemeClr val="bg1"/>
                </a:solidFill>
              </a:rPr>
              <a:t>.</a:t>
            </a:r>
            <a:r>
              <a:rPr lang="zh-CN" altLang="en-US" b="1" dirty="0">
                <a:solidFill>
                  <a:schemeClr val="bg1"/>
                </a:solidFill>
              </a:rPr>
              <a:t>修正版本号</a:t>
            </a:r>
            <a:r>
              <a:rPr lang="en-US" altLang="zh-CN" b="1" dirty="0">
                <a:solidFill>
                  <a:schemeClr val="bg1"/>
                </a:solidFill>
              </a:rPr>
              <a:t>]</a:t>
            </a:r>
            <a:r>
              <a:rPr lang="zh-CN" altLang="en-US" b="1" dirty="0">
                <a:solidFill>
                  <a:schemeClr val="bg1"/>
                </a:solidFill>
              </a:rPr>
              <a:t>。</a:t>
            </a:r>
          </a:p>
          <a:p>
            <a:r>
              <a:rPr lang="zh-CN" altLang="en-US" b="1" dirty="0">
                <a:solidFill>
                  <a:schemeClr val="bg1"/>
                </a:solidFill>
              </a:rPr>
              <a:t>	示例：</a:t>
            </a:r>
            <a:r>
              <a:rPr lang="en-US" altLang="zh-CN" b="1" dirty="0">
                <a:solidFill>
                  <a:schemeClr val="bg1"/>
                </a:solidFill>
              </a:rPr>
              <a:t>0.1.1</a:t>
            </a:r>
          </a:p>
          <a:p>
            <a:r>
              <a:rPr lang="en-US" altLang="zh-CN" b="1" dirty="0">
                <a:solidFill>
                  <a:schemeClr val="bg1"/>
                </a:solidFill>
              </a:rPr>
              <a:t>	</a:t>
            </a:r>
            <a:r>
              <a:rPr lang="zh-CN" altLang="en-US" b="1" dirty="0">
                <a:solidFill>
                  <a:schemeClr val="bg1"/>
                </a:solidFill>
              </a:rPr>
              <a:t>文档的初始版本为</a:t>
            </a:r>
            <a:r>
              <a:rPr lang="en-US" altLang="zh-CN" b="1" dirty="0">
                <a:solidFill>
                  <a:schemeClr val="bg1"/>
                </a:solidFill>
              </a:rPr>
              <a:t>0.1.0</a:t>
            </a:r>
            <a:r>
              <a:rPr lang="zh-CN" altLang="en-US" b="1" dirty="0">
                <a:solidFill>
                  <a:schemeClr val="bg1"/>
                </a:solidFill>
              </a:rPr>
              <a:t>。</a:t>
            </a:r>
          </a:p>
          <a:p>
            <a:r>
              <a:rPr lang="zh-CN" altLang="en-US" sz="2400" b="1" dirty="0">
                <a:solidFill>
                  <a:schemeClr val="bg1"/>
                </a:solidFill>
              </a:rPr>
              <a:t>版本更新</a:t>
            </a:r>
            <a:r>
              <a:rPr lang="en-US" altLang="zh-CN" sz="2400" b="1" dirty="0">
                <a:solidFill>
                  <a:schemeClr val="bg1"/>
                </a:solidFill>
              </a:rPr>
              <a:t>	</a:t>
            </a:r>
          </a:p>
          <a:p>
            <a:r>
              <a:rPr lang="zh-CN" altLang="en-US" b="1" dirty="0">
                <a:solidFill>
                  <a:schemeClr val="bg1"/>
                </a:solidFill>
              </a:rPr>
              <a:t>	当文件内容有了重大的变化或改进，主版本号加</a:t>
            </a:r>
            <a:r>
              <a:rPr lang="en-US" altLang="zh-CN" b="1" dirty="0">
                <a:solidFill>
                  <a:schemeClr val="bg1"/>
                </a:solidFill>
              </a:rPr>
              <a:t>1</a:t>
            </a:r>
            <a:r>
              <a:rPr lang="zh-CN" altLang="en-US" b="1" dirty="0">
                <a:solidFill>
                  <a:schemeClr val="bg1"/>
                </a:solidFill>
              </a:rPr>
              <a:t>。</a:t>
            </a:r>
          </a:p>
          <a:p>
            <a:r>
              <a:rPr lang="zh-CN" altLang="en-US" b="1" dirty="0">
                <a:solidFill>
                  <a:schemeClr val="bg1"/>
                </a:solidFill>
              </a:rPr>
              <a:t>	当文档的内容有了模块的增加、补充等，子版本号加</a:t>
            </a:r>
            <a:r>
              <a:rPr lang="en-US" altLang="zh-CN" b="1" dirty="0">
                <a:solidFill>
                  <a:schemeClr val="bg1"/>
                </a:solidFill>
              </a:rPr>
              <a:t>1</a:t>
            </a:r>
            <a:r>
              <a:rPr lang="zh-CN" altLang="en-US" b="1" dirty="0">
                <a:solidFill>
                  <a:schemeClr val="bg1"/>
                </a:solidFill>
              </a:rPr>
              <a:t>。</a:t>
            </a:r>
          </a:p>
          <a:p>
            <a:r>
              <a:rPr lang="zh-CN" altLang="en-US" b="1" dirty="0">
                <a:solidFill>
                  <a:schemeClr val="bg1"/>
                </a:solidFill>
              </a:rPr>
              <a:t>	当文档的内容有了小修改，如修正了纰漏等，修正版本号加</a:t>
            </a:r>
            <a:r>
              <a:rPr lang="en-US" altLang="zh-CN" b="1" dirty="0">
                <a:solidFill>
                  <a:schemeClr val="bg1"/>
                </a:solidFill>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19484" y="1557219"/>
            <a:ext cx="8278446" cy="738664"/>
          </a:xfrm>
          <a:prstGeom prst="rect">
            <a:avLst/>
          </a:prstGeom>
          <a:noFill/>
        </p:spPr>
        <p:txBody>
          <a:bodyPr wrap="square" rtlCol="0">
            <a:spAutoFit/>
          </a:bodyPr>
          <a:lstStyle/>
          <a:p>
            <a:r>
              <a:rPr lang="en-US" altLang="zh-CN" sz="2400" b="1" dirty="0">
                <a:solidFill>
                  <a:schemeClr val="bg1"/>
                </a:solidFill>
              </a:rPr>
              <a:t>Git</a:t>
            </a:r>
            <a:r>
              <a:rPr lang="zh-CN" altLang="en-US" sz="2400" b="1" dirty="0">
                <a:solidFill>
                  <a:schemeClr val="bg1"/>
                </a:solidFill>
              </a:rPr>
              <a:t>账号</a:t>
            </a:r>
            <a:endParaRPr lang="en-US" altLang="zh-CN" sz="2400" b="1" dirty="0">
              <a:solidFill>
                <a:schemeClr val="bg1"/>
              </a:solidFill>
            </a:endParaRPr>
          </a:p>
          <a:p>
            <a:endParaRPr lang="en-US" altLang="zh-CN" b="1" dirty="0">
              <a:solidFill>
                <a:schemeClr val="bg1"/>
              </a:solidFill>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288964345"/>
              </p:ext>
            </p:extLst>
          </p:nvPr>
        </p:nvGraphicFramePr>
        <p:xfrm>
          <a:off x="2563934" y="2452971"/>
          <a:ext cx="7064132" cy="2356343"/>
        </p:xfrm>
        <a:graphic>
          <a:graphicData uri="http://schemas.openxmlformats.org/drawingml/2006/table">
            <a:tbl>
              <a:tblPr firstRow="1" firstCol="1" bandRow="1">
                <a:tableStyleId>{F5AB1C69-6EDB-4FF4-983F-18BD219EF322}</a:tableStyleId>
              </a:tblPr>
              <a:tblGrid>
                <a:gridCol w="2382341">
                  <a:extLst>
                    <a:ext uri="{9D8B030D-6E8A-4147-A177-3AD203B41FA5}">
                      <a16:colId xmlns:a16="http://schemas.microsoft.com/office/drawing/2014/main" val="1217549224"/>
                    </a:ext>
                  </a:extLst>
                </a:gridCol>
                <a:gridCol w="2298620">
                  <a:extLst>
                    <a:ext uri="{9D8B030D-6E8A-4147-A177-3AD203B41FA5}">
                      <a16:colId xmlns:a16="http://schemas.microsoft.com/office/drawing/2014/main" val="3194633387"/>
                    </a:ext>
                  </a:extLst>
                </a:gridCol>
                <a:gridCol w="2383171">
                  <a:extLst>
                    <a:ext uri="{9D8B030D-6E8A-4147-A177-3AD203B41FA5}">
                      <a16:colId xmlns:a16="http://schemas.microsoft.com/office/drawing/2014/main" val="2852400072"/>
                    </a:ext>
                  </a:extLst>
                </a:gridCol>
              </a:tblGrid>
              <a:tr h="438388">
                <a:tc>
                  <a:txBody>
                    <a:bodyPr/>
                    <a:lstStyle/>
                    <a:p>
                      <a:pPr algn="ctr">
                        <a:spcAft>
                          <a:spcPts val="0"/>
                        </a:spcAft>
                      </a:pPr>
                      <a:r>
                        <a:rPr lang="zh-CN" sz="2000" kern="100">
                          <a:effectLst/>
                        </a:rPr>
                        <a:t>姓名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职位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账号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383591">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LittlePinkRabbit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383591">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err="1">
                          <a:effectLst/>
                        </a:rPr>
                        <a:t>BeingMan</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383591">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BunchesOvO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383591">
                <a:tc>
                  <a:txBody>
                    <a:bodyPr/>
                    <a:lstStyle/>
                    <a:p>
                      <a:pPr algn="ctr">
                        <a:spcAft>
                          <a:spcPts val="0"/>
                        </a:spcAft>
                      </a:pPr>
                      <a:r>
                        <a:rPr lang="zh-CN" sz="2000" kern="100">
                          <a:effectLst/>
                        </a:rPr>
                        <a:t>徐哲远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31601409xzy</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383591">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err="1">
                          <a:effectLst/>
                        </a:rPr>
                        <a:t>ZuccRoger</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047550" y="1747049"/>
            <a:ext cx="4510251" cy="523220"/>
          </a:xfrm>
          <a:prstGeom prst="rect">
            <a:avLst/>
          </a:prstGeom>
          <a:noFill/>
        </p:spPr>
        <p:txBody>
          <a:bodyPr wrap="square" rtlCol="0">
            <a:spAutoFit/>
          </a:bodyPr>
          <a:lstStyle/>
          <a:p>
            <a:r>
              <a:rPr lang="zh-CN" altLang="en-US" sz="2800" b="1" dirty="0">
                <a:solidFill>
                  <a:schemeClr val="bg1"/>
                </a:solidFill>
              </a:rPr>
              <a:t>操作权限</a:t>
            </a:r>
            <a:endParaRPr lang="en-US" altLang="zh-CN" sz="2800" b="1" dirty="0">
              <a:solidFill>
                <a:schemeClr val="bg1"/>
              </a:solidFill>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365791288"/>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rPr>
                        <a:t>文件夹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权限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rPr>
                        <a:t>master</a:t>
                      </a:r>
                      <a:r>
                        <a:rPr lang="zh-CN" sz="2400" kern="100">
                          <a:effectLst/>
                        </a:rPr>
                        <a:t>分支中的受控文档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仅允许组长、配置管理员进行操作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rPr>
                        <a:t>master</a:t>
                      </a:r>
                      <a:r>
                        <a:rPr lang="zh-CN" sz="2400" kern="100">
                          <a:effectLst/>
                        </a:rPr>
                        <a:t>分支中的非受控文档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仅允许组长、配置管理员进行修改操作，会议记录员可上传会议纪要，其余成员仅可查看下载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rPr>
                        <a:t>个人分支</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成员可修改自己的分支</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60655503"/>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5352</Words>
  <Application>Microsoft Office PowerPoint</Application>
  <PresentationFormat>宽屏</PresentationFormat>
  <Paragraphs>1438</Paragraphs>
  <Slides>60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154</cp:revision>
  <dcterms:created xsi:type="dcterms:W3CDTF">2017-06-08T06:40:00Z</dcterms:created>
  <dcterms:modified xsi:type="dcterms:W3CDTF">2018-12-06T15:24:02Z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